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9" r:id="rId3"/>
    <p:sldId id="270" r:id="rId4"/>
    <p:sldId id="296" r:id="rId5"/>
    <p:sldId id="300" r:id="rId6"/>
    <p:sldId id="298" r:id="rId7"/>
    <p:sldId id="275" r:id="rId8"/>
    <p:sldId id="299" r:id="rId9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4394" autoAdjust="0"/>
  </p:normalViewPr>
  <p:slideViewPr>
    <p:cSldViewPr showGuides="1">
      <p:cViewPr>
        <p:scale>
          <a:sx n="100" d="100"/>
          <a:sy n="100" d="100"/>
        </p:scale>
        <p:origin x="-1908" y="-8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070DC-2044-4CAE-B919-B8D7A68C11BB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545A7-6C0E-401B-8B66-EA4D316424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74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11DC-3D2E-4DDF-B807-0B43D858D9BA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64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45A7-6C0E-401B-8B66-EA4D3164244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309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45A7-6C0E-401B-8B66-EA4D3164244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43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06" y="20594"/>
            <a:ext cx="3168352" cy="14190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8106508" cy="3428999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defRPr sz="3200" spc="-80" baseline="0"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8106508" cy="685800"/>
          </a:xfrm>
        </p:spPr>
        <p:txBody>
          <a:bodyPr>
            <a:normAutofit/>
          </a:bodyPr>
          <a:lstStyle>
            <a:lvl1pPr marL="0" indent="0" algn="r">
              <a:buNone/>
              <a:defRPr sz="1400" b="1" cap="all" spc="120" baseline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303553"/>
            <a:ext cx="142876" cy="839947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42876" cy="4303553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684214" y="3600450"/>
            <a:ext cx="7879495" cy="0"/>
          </a:xfrm>
          <a:prstGeom prst="line">
            <a:avLst/>
          </a:prstGeom>
          <a:ln w="28575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656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/>
          <a:lstStyle/>
          <a:p>
            <a:fld id="{051F7D53-988D-4EF5-9BE1-0177C361EFF3}" type="datetime1">
              <a:rPr lang="ru-RU">
                <a:solidFill>
                  <a:srgbClr val="000000"/>
                </a:solidFill>
              </a:rPr>
              <a:pPr/>
              <a:t>19.08.2020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004-3854-4375-BA1C-6FD3828DD771}" type="slidenum">
              <a:rPr lang="ru-RU" smtClean="0">
                <a:solidFill>
                  <a:srgbClr val="526DB0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526DB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53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/>
          <a:lstStyle/>
          <a:p>
            <a:fld id="{4FED461C-96CD-4EF2-88E4-AAA73FCCB11A}" type="datetime1">
              <a:rPr lang="ru-RU">
                <a:solidFill>
                  <a:srgbClr val="000000"/>
                </a:solidFill>
              </a:rPr>
              <a:pPr/>
              <a:t>19.08.2020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004-3854-4375-BA1C-6FD3828DD771}" type="slidenum">
              <a:rPr lang="ru-RU" smtClean="0">
                <a:solidFill>
                  <a:srgbClr val="526DB0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526DB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8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 b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004-3854-4375-BA1C-6FD3828DD771}" type="slidenum">
              <a:rPr lang="ru-RU" smtClean="0">
                <a:solidFill>
                  <a:srgbClr val="526DB0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526DB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5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2400" b="1" cap="all" spc="-80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12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/>
          <a:lstStyle/>
          <a:p>
            <a:fld id="{19DB09FD-F0A8-49CD-8C3A-AB05334740E8}" type="datetime1">
              <a:rPr lang="ru-RU">
                <a:solidFill>
                  <a:srgbClr val="000000"/>
                </a:solidFill>
              </a:rPr>
              <a:pPr/>
              <a:t>19.08.2020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088004-3854-4375-BA1C-6FD3828DD771}" type="slidenum">
              <a:rPr lang="ru-RU" smtClean="0">
                <a:solidFill>
                  <a:srgbClr val="526DB0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526DB0">
                  <a:lumMod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3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/>
          <a:lstStyle/>
          <a:p>
            <a:fld id="{7E17B946-AB07-47C0-9DAC-49866E846C42}" type="datetime1">
              <a:rPr lang="ru-RU">
                <a:solidFill>
                  <a:srgbClr val="000000"/>
                </a:solidFill>
              </a:rPr>
              <a:pPr/>
              <a:t>19.08.2020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004-3854-4375-BA1C-6FD3828DD771}" type="slidenum">
              <a:rPr lang="ru-RU" smtClean="0">
                <a:solidFill>
                  <a:srgbClr val="526DB0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526DB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86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/>
          <a:lstStyle/>
          <a:p>
            <a:fld id="{F2758E09-F9B5-451E-BA08-1872634977BC}" type="datetime1">
              <a:rPr lang="ru-RU">
                <a:solidFill>
                  <a:srgbClr val="000000"/>
                </a:solidFill>
              </a:rPr>
              <a:pPr/>
              <a:t>19.08.2020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004-3854-4375-BA1C-6FD3828DD771}" type="slidenum">
              <a:rPr lang="ru-RU" smtClean="0">
                <a:solidFill>
                  <a:srgbClr val="526DB0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526DB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/>
          <a:lstStyle/>
          <a:p>
            <a:fld id="{24A74E8B-122B-4D21-8CDE-69D9E7459680}" type="datetime1">
              <a:rPr lang="ru-RU">
                <a:solidFill>
                  <a:srgbClr val="000000"/>
                </a:solidFill>
              </a:rPr>
              <a:pPr/>
              <a:t>19.08.2020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004-3854-4375-BA1C-6FD3828DD771}" type="slidenum">
              <a:rPr lang="ru-RU" smtClean="0">
                <a:solidFill>
                  <a:srgbClr val="526DB0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526DB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76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/>
          <a:lstStyle/>
          <a:p>
            <a:fld id="{85F1736D-5C6E-4338-9748-B8E9CDB40D25}" type="datetime1">
              <a:rPr lang="ru-RU">
                <a:solidFill>
                  <a:srgbClr val="000000"/>
                </a:solidFill>
              </a:rPr>
              <a:pPr/>
              <a:t>19.08.2020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004-3854-4375-BA1C-6FD3828DD771}" type="slidenum">
              <a:rPr lang="ru-RU" smtClean="0">
                <a:solidFill>
                  <a:srgbClr val="526DB0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526DB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00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/>
          <a:lstStyle/>
          <a:p>
            <a:fld id="{12E3EA32-C722-40A0-95E4-C5B59F964949}" type="datetime1">
              <a:rPr lang="ru-RU">
                <a:solidFill>
                  <a:srgbClr val="000000"/>
                </a:solidFill>
              </a:rPr>
              <a:pPr/>
              <a:t>19.08.2020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8004-3854-4375-BA1C-6FD3828DD771}" type="slidenum">
              <a:rPr lang="ru-RU" smtClean="0">
                <a:solidFill>
                  <a:srgbClr val="526DB0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526DB0">
                  <a:lumMod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3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/>
          <a:lstStyle/>
          <a:p>
            <a:fld id="{D3E8601F-DAB8-4C0C-82F9-E2B8073F28E4}" type="datetime1">
              <a:rPr lang="ru-RU">
                <a:solidFill>
                  <a:srgbClr val="000000"/>
                </a:solidFill>
              </a:rPr>
              <a:pPr/>
              <a:t>19.08.2020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088004-3854-4375-BA1C-6FD3828DD771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6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08" y="1"/>
            <a:ext cx="8510954" cy="641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76200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380" y="4823086"/>
            <a:ext cx="7656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8088004-3854-4375-BA1C-6FD3828DD771}" type="slidenum">
              <a:rPr lang="ru-RU" smtClean="0">
                <a:solidFill>
                  <a:srgbClr val="526DB0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26DB0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42876" cy="641758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1758"/>
            <a:ext cx="142876" cy="4501742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453004" y="627602"/>
            <a:ext cx="8515150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720" y="0"/>
            <a:ext cx="1378281" cy="61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50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1600" b="1" kern="1200" cap="none" spc="0" baseline="0">
          <a:solidFill>
            <a:srgbClr val="00206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400" kern="1200" baseline="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545636"/>
            <a:ext cx="8064251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подготовке доклада (презентации) пользователя недр к заседанию экспертной комиссии ФБУ «ГКЗ» по рассмотрению документов и материалов оперативного изменения состояния запасов углеводородного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сырья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(длительность </a:t>
            </a:r>
            <a:r>
              <a:rPr lang="ru-RU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доклада не более 10 </a:t>
            </a:r>
            <a:r>
              <a:rPr lang="ru-RU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минут, не </a:t>
            </a:r>
            <a:r>
              <a:rPr lang="ru-RU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10-15 слайдов</a:t>
            </a:r>
            <a:r>
              <a:rPr lang="ru-RU" sz="1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/>
              <a:t> </a:t>
            </a:r>
            <a:endParaRPr lang="ru-RU" sz="2400" dirty="0"/>
          </a:p>
          <a:p>
            <a:pPr algn="r">
              <a:lnSpc>
                <a:spcPct val="150000"/>
              </a:lnSpc>
            </a:pPr>
            <a:endParaRPr lang="ru-RU" sz="2000" cap="all" dirty="0">
              <a:solidFill>
                <a:srgbClr val="00206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11" y="87474"/>
            <a:ext cx="8510954" cy="641757"/>
          </a:xfrm>
        </p:spPr>
        <p:txBody>
          <a:bodyPr/>
          <a:lstStyle/>
          <a:p>
            <a:r>
              <a:rPr lang="ru-RU" dirty="0" smtClean="0"/>
              <a:t>ТИТУЛЬНЫЙ СЛАЙД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1" y="4823086"/>
            <a:ext cx="765621" cy="273844"/>
          </a:xfrm>
        </p:spPr>
        <p:txBody>
          <a:bodyPr/>
          <a:lstStyle/>
          <a:p>
            <a:fld id="{08088004-3854-4375-BA1C-6FD3828DD771}" type="slidenum"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0140" y="987574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оперативного изменения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запасов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УВС по ____________ залежи(-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__________________ месторождения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Недропользователь________________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номер(а) лицензии(й)______________</a:t>
            </a:r>
          </a:p>
          <a:p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исполнитель________ 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00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425" y="123478"/>
            <a:ext cx="8510954" cy="392266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ОБЩИЕ СВЕДЕНИЯ О МЕСТОРОЖДЕНИИ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1" y="4823086"/>
            <a:ext cx="765621" cy="273844"/>
          </a:xfrm>
        </p:spPr>
        <p:txBody>
          <a:bodyPr/>
          <a:lstStyle/>
          <a:p>
            <a:fld id="{08088004-3854-4375-BA1C-6FD3828DD771}" type="slidenum"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26559" y="699542"/>
            <a:ext cx="3065921" cy="2031325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Обзорная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района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8856" y="627534"/>
            <a:ext cx="533770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открытия месторождения__________________</a:t>
            </a:r>
          </a:p>
          <a:p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ввода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</a:t>
            </a:r>
            <a:r>
              <a:rPr lang="ru-RU" sz="15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</a:t>
            </a:r>
          </a:p>
          <a:p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Действующий проектный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sz="15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Месторождение относится к:</a:t>
            </a: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r>
              <a:rPr lang="ru-RU" sz="15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r>
              <a:rPr lang="ru-RU" sz="15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r>
              <a:rPr lang="en-US" sz="15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500" baseline="30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Месторождение расположено___________________</a:t>
            </a: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</a:t>
            </a:r>
            <a:r>
              <a:rPr lang="ru-RU" sz="15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3332" y="3629658"/>
            <a:ext cx="8357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745" y="3476203"/>
            <a:ext cx="849694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приводятся для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разрабатываемых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месторождений</a:t>
            </a:r>
          </a:p>
          <a:p>
            <a:r>
              <a:rPr lang="ru-RU" sz="1100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указывается группа месторождения по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количеству начальных извлекаемых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запасов (очень мелкое, мелкое, среднее, крупное, уникальное)</a:t>
            </a:r>
          </a:p>
          <a:p>
            <a:r>
              <a:rPr lang="ru-RU" sz="1100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сложность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геологического строения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месторождения (простое, сложное, очень сложное)</a:t>
            </a:r>
          </a:p>
          <a:p>
            <a:r>
              <a:rPr lang="ru-RU" sz="1100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указывается степень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промышленного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месторождения (в разведке, в разработке)</a:t>
            </a:r>
          </a:p>
          <a:p>
            <a:r>
              <a:rPr lang="ru-RU" sz="1100" i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указываются номер(а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лицензии(й) и(или) нераспределенный фонд недр, особенности лицензионных соглашений (ограничение участка недр по глубине, распространение месторождения (залежи) на лицензионные участки разных недропользователей и т.д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sz="1100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последний утвержденный протокол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месторождению ГКЗ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Роснедра / ГКЗ СССР /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ЦКЗ</a:t>
            </a:r>
            <a:endParaRPr lang="ru-RU" sz="11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указываются протоколы по ОПЗ по представленным на государственную экспертизу залежам (при наличии) </a:t>
            </a:r>
            <a:endParaRPr lang="ru-RU" sz="11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7745" y="2715766"/>
            <a:ext cx="840473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Запасы УВС по месторождению утверждены в ___ году протоколом _____ №___ от____</a:t>
            </a:r>
            <a:r>
              <a:rPr lang="ru-RU" sz="15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дальнейшем изменение состояния запасов происходило в оперативном порядке (протокол Роснедра №_____от____)</a:t>
            </a:r>
            <a:r>
              <a:rPr lang="ru-RU" sz="15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500" baseline="30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1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425" y="51470"/>
            <a:ext cx="8510954" cy="486054"/>
          </a:xfrm>
        </p:spPr>
        <p:txBody>
          <a:bodyPr>
            <a:noAutofit/>
          </a:bodyPr>
          <a:lstStyle/>
          <a:p>
            <a:r>
              <a:rPr lang="ru-RU" cap="all" dirty="0" smtClean="0"/>
              <a:t>Сведения </a:t>
            </a:r>
            <a:r>
              <a:rPr lang="ru-RU" cap="all" dirty="0"/>
              <a:t>об объемах выполненных </a:t>
            </a:r>
            <a:r>
              <a:rPr lang="ru-RU" cap="all" dirty="0" smtClean="0"/>
              <a:t>работ </a:t>
            </a:r>
            <a:r>
              <a:rPr lang="ru-RU" cap="all" dirty="0" smtClean="0"/>
              <a:t>и </a:t>
            </a:r>
            <a:r>
              <a:rPr lang="ru-RU" cap="all" dirty="0" smtClean="0"/>
              <a:t>полученных результатах  </a:t>
            </a:r>
            <a:endParaRPr lang="ru-RU" cap="all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1" y="4823086"/>
            <a:ext cx="765621" cy="273844"/>
          </a:xfrm>
        </p:spPr>
        <p:txBody>
          <a:bodyPr/>
          <a:lstStyle/>
          <a:p>
            <a:fld id="{08088004-3854-4375-BA1C-6FD3828DD771}" type="slidenum">
              <a:rPr lang="ru-RU" smtClean="0">
                <a:solidFill>
                  <a:srgbClr val="526DB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dirty="0">
              <a:solidFill>
                <a:srgbClr val="526DB0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9" y="3723878"/>
            <a:ext cx="851095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приводится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проведенных исследованиях (виды, объем или количество) или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и методических документов, на основании которых оперативное изменение состояния запасов углеводородного сырья представлено на государственную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экспертизу</a:t>
            </a:r>
          </a:p>
          <a:p>
            <a:pPr algn="just"/>
            <a:r>
              <a:rPr lang="ru-RU" sz="1100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указываются изменения, которые произошли по представленным на государственную экспертизу залежи(-</a:t>
            </a:r>
            <a:r>
              <a:rPr lang="ru-RU" sz="11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месторождения (уточнились структурные построения, подсчетные параметры, площади границ категорий запасов, открыта (-ы) новая(-</a:t>
            </a:r>
            <a:r>
              <a:rPr lang="ru-RU" sz="11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залежь(-и) УВС и т.д.)</a:t>
            </a:r>
            <a:endParaRPr lang="ru-RU" sz="11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3332" y="3629658"/>
            <a:ext cx="8357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84326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представления материалов послужило _____</a:t>
            </a:r>
            <a:r>
              <a:rPr lang="ru-RU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aseline="30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1410330"/>
            <a:ext cx="8510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выполненных работ привели к _____</a:t>
            </a:r>
            <a:r>
              <a:rPr lang="ru-RU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aseline="30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9" y="1947485"/>
            <a:ext cx="85109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проведения государственной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построения, подсчетные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параметры, площади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категорий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запасы УВС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залежи(-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_____ пласта(-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_____ приняты в представленном варианте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залежи(-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_____ пласта(-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_____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членами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экспертной комиссии высказаны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замечания.</a:t>
            </a:r>
            <a:endParaRPr lang="ru-RU" baseline="30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1" y="4823086"/>
            <a:ext cx="765621" cy="273844"/>
          </a:xfrm>
        </p:spPr>
        <p:txBody>
          <a:bodyPr/>
          <a:lstStyle/>
          <a:p>
            <a:fld id="{08088004-3854-4375-BA1C-6FD3828DD771}" type="slidenum">
              <a:rPr lang="ru-RU" smtClean="0">
                <a:solidFill>
                  <a:srgbClr val="526DB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dirty="0">
              <a:solidFill>
                <a:srgbClr val="526DB0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174580"/>
            <a:ext cx="7632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cap="all" dirty="0" smtClean="0"/>
              <a:t>информация по залежи _____ пласта _____</a:t>
            </a:r>
            <a:endParaRPr lang="ru-RU" b="1" cap="all" baseline="30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0025" y="4203834"/>
            <a:ext cx="84969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100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указывается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залежи (пластовая, массивная, тектонически экранированная, литологически ограниченная)</a:t>
            </a:r>
          </a:p>
          <a:p>
            <a:pPr lvl="0" algn="just"/>
            <a:r>
              <a:rPr lang="ru-RU" sz="1100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приводится обоснование представленных на государственную экспертизу параметров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информация об их изменении относительно ранее утвержденных</a:t>
            </a:r>
            <a:endParaRPr lang="ru-RU" sz="11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887" y="886817"/>
            <a:ext cx="4827186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Залежь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ru-RU" sz="1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600" baseline="30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ГНК / ГВК / ВНК / УПУ принят на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а.о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-_____ м по _____</a:t>
            </a:r>
            <a:r>
              <a:rPr lang="ru-RU" sz="1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600" baseline="30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Коэффициенты пористости и газо-/ нефтенасыщенности приняты _____</a:t>
            </a:r>
            <a:r>
              <a:rPr lang="ru-RU" sz="1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600" baseline="30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Физико-химические свойства нефти / газа / конденсата приняты _____</a:t>
            </a:r>
            <a:r>
              <a:rPr lang="ru-RU" sz="1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600" baseline="30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КИГ / КИК / КИН приняты _____</a:t>
            </a:r>
            <a:r>
              <a:rPr lang="ru-RU" sz="1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Запасы залежи оценены по категориям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830198"/>
            <a:ext cx="3686897" cy="2677656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Выкопировка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подсчетного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плана по залежи__ пласта___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70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1" y="4823086"/>
            <a:ext cx="765621" cy="273844"/>
          </a:xfrm>
        </p:spPr>
        <p:txBody>
          <a:bodyPr/>
          <a:lstStyle/>
          <a:p>
            <a:fld id="{08088004-3854-4375-BA1C-6FD3828DD771}" type="slidenum">
              <a:rPr lang="ru-RU" smtClean="0">
                <a:solidFill>
                  <a:srgbClr val="526DB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dirty="0">
              <a:solidFill>
                <a:srgbClr val="526DB0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1" y="735545"/>
            <a:ext cx="3953166" cy="2893100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газо-/ нефтенасыщенных толщин по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залежи____пласта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771550"/>
            <a:ext cx="445000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залежи пласта членами экспертной комиссии высказаны следующие замечания:_______</a:t>
            </a:r>
          </a:p>
          <a:p>
            <a:pPr lvl="0" algn="just"/>
            <a:endParaRPr lang="ru-RU" baseline="30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baseline="30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Обоснованием внесения представленных изменений является _____ </a:t>
            </a:r>
            <a:r>
              <a:rPr lang="ru-RU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6"/>
          <p:cNvSpPr>
            <a:spLocks noGrp="1"/>
          </p:cNvSpPr>
          <p:nvPr>
            <p:ph type="title"/>
          </p:nvPr>
        </p:nvSpPr>
        <p:spPr>
          <a:xfrm>
            <a:off x="395536" y="51470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cap="all" dirty="0"/>
              <a:t>Обоснование внесения изменений в состояние </a:t>
            </a:r>
            <a:r>
              <a:rPr lang="ru-RU" cap="all" dirty="0" smtClean="0"/>
              <a:t>запасов УВС </a:t>
            </a:r>
            <a:br>
              <a:rPr lang="ru-RU" cap="all" dirty="0" smtClean="0"/>
            </a:br>
            <a:r>
              <a:rPr lang="ru-RU" cap="all" dirty="0" smtClean="0"/>
              <a:t>по </a:t>
            </a:r>
            <a:r>
              <a:rPr lang="ru-RU" cap="all" dirty="0" smtClean="0"/>
              <a:t>залежи _____ пласта _____</a:t>
            </a:r>
            <a:endParaRPr lang="ru-RU" b="1" cap="all" baseline="30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0025" y="4227934"/>
            <a:ext cx="84969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100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приводится необходимая информация (графическая, текстовая, табличная)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обоснованию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представленной на государственную экспертизу геологической модели строения залежи</a:t>
            </a:r>
          </a:p>
          <a:p>
            <a:pPr lvl="0" algn="just"/>
            <a:endParaRPr lang="ru-RU" sz="11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5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9" y="4823086"/>
            <a:ext cx="765621" cy="273844"/>
          </a:xfrm>
        </p:spPr>
        <p:txBody>
          <a:bodyPr/>
          <a:lstStyle/>
          <a:p>
            <a:fld id="{08088004-3854-4375-BA1C-6FD3828DD771}" type="slidenum"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81032" y="51470"/>
            <a:ext cx="75753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/>
              <a:t>Таблица сопоставления подсчетных параметров и запасов </a:t>
            </a:r>
            <a:br>
              <a:rPr lang="ru-RU" cap="all" dirty="0" smtClean="0"/>
            </a:br>
            <a:r>
              <a:rPr lang="ru-RU" cap="all" dirty="0" smtClean="0"/>
              <a:t>УВС</a:t>
            </a:r>
            <a:r>
              <a:rPr lang="ru-RU" cap="all" baseline="30000" dirty="0"/>
              <a:t> </a:t>
            </a:r>
            <a:r>
              <a:rPr lang="ru-RU" cap="all" dirty="0" smtClean="0"/>
              <a:t>по залежи _____ </a:t>
            </a:r>
            <a:r>
              <a:rPr lang="ru-RU" cap="all" dirty="0" smtClean="0"/>
              <a:t>пласта _____</a:t>
            </a:r>
            <a:endParaRPr lang="ru-RU" b="1" cap="all" baseline="30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96" y="795807"/>
            <a:ext cx="8350385" cy="193796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96" y="2956683"/>
            <a:ext cx="8350385" cy="155928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6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9" y="4823086"/>
            <a:ext cx="765621" cy="273844"/>
          </a:xfrm>
        </p:spPr>
        <p:txBody>
          <a:bodyPr/>
          <a:lstStyle/>
          <a:p>
            <a:fld id="{08088004-3854-4375-BA1C-6FD3828DD771}" type="slidenum"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60486" y="51470"/>
            <a:ext cx="76713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 smtClean="0"/>
              <a:t>Таблица состояния и изменения запасов УВС по залежи _____</a:t>
            </a:r>
            <a:br>
              <a:rPr lang="ru-RU" cap="all" dirty="0" smtClean="0"/>
            </a:br>
            <a:r>
              <a:rPr lang="ru-RU" cap="all" dirty="0" smtClean="0"/>
              <a:t>пласта _____</a:t>
            </a:r>
            <a:r>
              <a:rPr lang="ru-RU" cap="all" baseline="30000" dirty="0" smtClean="0"/>
              <a:t>13</a:t>
            </a:r>
            <a:endParaRPr lang="ru-RU" b="1" cap="all" baseline="30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299942"/>
            <a:ext cx="84969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100" i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приводятся данные по представленной залежи и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объекту учета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 </a:t>
            </a:r>
            <a:r>
              <a:rPr lang="ru-RU" sz="11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балансе запасов полезных ископаемых</a:t>
            </a:r>
            <a:endParaRPr lang="ru-RU" sz="11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6" y="1221118"/>
            <a:ext cx="8747685" cy="178268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98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9211</TotalTime>
  <Words>595</Words>
  <Application>Microsoft Office PowerPoint</Application>
  <PresentationFormat>Экран (16:9)</PresentationFormat>
  <Paragraphs>93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Главная</vt:lpstr>
      <vt:lpstr>Презентация PowerPoint</vt:lpstr>
      <vt:lpstr>ТИТУЛЬНЫЙ СЛАЙД</vt:lpstr>
      <vt:lpstr> ОБЩИЕ СВЕДЕНИЯ О МЕСТОРОЖДЕНИИ</vt:lpstr>
      <vt:lpstr>Сведения об объемах выполненных работ и полученных результатах  </vt:lpstr>
      <vt:lpstr>информация по залежи _____ пласта _____</vt:lpstr>
      <vt:lpstr>Обоснование внесения изменений в состояние запасов УВС  по залежи _____ пласта _____</vt:lpstr>
      <vt:lpstr>Таблица сопоставления подсчетных параметров и запасов  УВС по залежи _____ пласта _____</vt:lpstr>
      <vt:lpstr>Таблица состояния и изменения запасов УВС по залежи _____ пласта _____13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Браткова</dc:creator>
  <cp:lastModifiedBy>Морозова А.И.</cp:lastModifiedBy>
  <cp:revision>208</cp:revision>
  <cp:lastPrinted>2018-12-11T18:51:22Z</cp:lastPrinted>
  <dcterms:created xsi:type="dcterms:W3CDTF">2018-12-05T16:44:42Z</dcterms:created>
  <dcterms:modified xsi:type="dcterms:W3CDTF">2020-08-19T14:49:29Z</dcterms:modified>
</cp:coreProperties>
</file>